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7/28/2024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dirty="0" smtClean="0"/>
              <a:t>CANNABIS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………in Zahlen und Fakten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995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Cannabiskonsumenten 2024 in Deutschland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745061" cy="35993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 smtClean="0"/>
              <a:t>Jugendliche zwischen 12 und 17 Jahren</a:t>
            </a:r>
          </a:p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sz="4000" b="1" dirty="0" smtClean="0">
                <a:solidFill>
                  <a:schemeClr val="bg1"/>
                </a:solidFill>
              </a:rPr>
              <a:t>350.000</a:t>
            </a:r>
          </a:p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 smtClean="0"/>
              <a:t>Erwachsene zwischen 18 und 64 Jahren</a:t>
            </a:r>
          </a:p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sz="4000" b="1" dirty="0" smtClean="0">
                <a:solidFill>
                  <a:srgbClr val="FF0000"/>
                </a:solidFill>
              </a:rPr>
              <a:t>4.700.000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487055" y="6354618"/>
            <a:ext cx="10492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Quelle: Illegale Drogen – Zahlen und Fakten im Konsum. In: Deutsche Stelle für Suchhilfefragen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40960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Grundlegende Informationen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0321" y="2336872"/>
            <a:ext cx="11077570" cy="4521127"/>
          </a:xfrm>
        </p:spPr>
        <p:txBody>
          <a:bodyPr/>
          <a:lstStyle/>
          <a:p>
            <a:pPr>
              <a:buFontTx/>
              <a:buChar char="-"/>
            </a:pPr>
            <a:r>
              <a:rPr lang="de-DE" dirty="0" smtClean="0"/>
              <a:t>Hanfpflanze (Cannabis) bekannt seit 500 n.Chr.</a:t>
            </a:r>
          </a:p>
          <a:p>
            <a:pPr>
              <a:buFontTx/>
              <a:buChar char="-"/>
            </a:pPr>
            <a:r>
              <a:rPr lang="de-DE" dirty="0" smtClean="0"/>
              <a:t>Namen: 		</a:t>
            </a:r>
            <a:r>
              <a:rPr lang="de-DE" dirty="0" err="1" smtClean="0"/>
              <a:t>Weed</a:t>
            </a:r>
            <a:r>
              <a:rPr lang="de-DE" dirty="0" smtClean="0"/>
              <a:t>, Gras, Marihuana, Pott, etc.</a:t>
            </a:r>
          </a:p>
          <a:p>
            <a:pPr>
              <a:buFontTx/>
              <a:buChar char="-"/>
            </a:pPr>
            <a:r>
              <a:rPr lang="de-DE" dirty="0" smtClean="0"/>
              <a:t>Bestandteile:	</a:t>
            </a:r>
            <a:r>
              <a:rPr lang="de-DE" b="1" dirty="0" smtClean="0"/>
              <a:t>Marihuana</a:t>
            </a:r>
            <a:r>
              <a:rPr lang="de-DE" dirty="0" smtClean="0"/>
              <a:t> – getrocknete Blüten und Blätter der 				weiblichen Pflanze</a:t>
            </a:r>
          </a:p>
          <a:p>
            <a:pPr marL="0" indent="0">
              <a:buNone/>
            </a:pPr>
            <a:r>
              <a:rPr lang="de-DE" dirty="0" smtClean="0"/>
              <a:t>			</a:t>
            </a:r>
            <a:r>
              <a:rPr lang="de-DE" b="1" dirty="0" smtClean="0"/>
              <a:t>Haschisch</a:t>
            </a:r>
            <a:r>
              <a:rPr lang="de-DE" dirty="0" smtClean="0"/>
              <a:t> – Harz der Pflanze</a:t>
            </a:r>
          </a:p>
          <a:p>
            <a:pPr marL="0" indent="0">
              <a:buNone/>
            </a:pPr>
            <a:r>
              <a:rPr lang="de-DE" dirty="0" smtClean="0"/>
              <a:t>			</a:t>
            </a:r>
            <a:r>
              <a:rPr lang="de-DE" b="1" dirty="0" err="1" smtClean="0"/>
              <a:t>Cannabinoide</a:t>
            </a:r>
            <a:r>
              <a:rPr lang="de-DE" dirty="0" smtClean="0"/>
              <a:t> – Bestandteile der Pflanze mit 					Wirkung auf den Körper, es gibt 60 						verschiedene </a:t>
            </a:r>
            <a:r>
              <a:rPr lang="de-DE" dirty="0" err="1" smtClean="0"/>
              <a:t>Cannabinoide</a:t>
            </a:r>
            <a:endParaRPr lang="de-DE" dirty="0" smtClean="0"/>
          </a:p>
          <a:p>
            <a:pPr>
              <a:buFontTx/>
              <a:buChar char="-"/>
            </a:pPr>
            <a:r>
              <a:rPr lang="de-DE" dirty="0" smtClean="0"/>
              <a:t>Wirkstoffe:		</a:t>
            </a:r>
            <a:r>
              <a:rPr lang="de-DE" b="1" i="1" dirty="0" smtClean="0"/>
              <a:t>THC</a:t>
            </a:r>
            <a:r>
              <a:rPr lang="de-DE" dirty="0" smtClean="0"/>
              <a:t> (</a:t>
            </a:r>
            <a:r>
              <a:rPr lang="de-DE" dirty="0" err="1" smtClean="0"/>
              <a:t>Tetrahydrocannabinol</a:t>
            </a:r>
            <a:r>
              <a:rPr lang="de-DE" dirty="0" smtClean="0"/>
              <a:t>) – psychoaktiv - macht high</a:t>
            </a:r>
          </a:p>
          <a:p>
            <a:pPr marL="0" indent="0">
              <a:buNone/>
            </a:pPr>
            <a:r>
              <a:rPr lang="de-DE" dirty="0" smtClean="0"/>
              <a:t>			</a:t>
            </a:r>
            <a:r>
              <a:rPr lang="de-DE" b="1" i="1" dirty="0" smtClean="0"/>
              <a:t>CBD</a:t>
            </a:r>
            <a:r>
              <a:rPr lang="de-DE" dirty="0" smtClean="0"/>
              <a:t> – </a:t>
            </a:r>
            <a:r>
              <a:rPr lang="de-DE" dirty="0" err="1" smtClean="0"/>
              <a:t>Cannabidiol</a:t>
            </a:r>
            <a:r>
              <a:rPr lang="de-DE" dirty="0" smtClean="0"/>
              <a:t>, nicht psychoaktiv – wirkt beruhigend</a:t>
            </a:r>
          </a:p>
          <a:p>
            <a:pPr marL="0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24118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Wichtige Fakten auf einen Blick     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DE" sz="2000" dirty="0" smtClean="0"/>
              <a:t>10,39 % würden Cannabis anbauen für den Eigenbedarf</a:t>
            </a:r>
          </a:p>
          <a:p>
            <a:pPr>
              <a:buFontTx/>
              <a:buChar char="-"/>
            </a:pPr>
            <a:r>
              <a:rPr lang="de-DE" sz="2000" dirty="0" smtClean="0"/>
              <a:t>1,7 % bauen aktuell selbst an</a:t>
            </a:r>
          </a:p>
          <a:p>
            <a:pPr>
              <a:buFontTx/>
              <a:buChar char="-"/>
            </a:pPr>
            <a:r>
              <a:rPr lang="de-DE" sz="2000" dirty="0" smtClean="0"/>
              <a:t>Städte mit dem höchsten Konsum sind Berlin, Hamburg und München</a:t>
            </a:r>
          </a:p>
          <a:p>
            <a:pPr>
              <a:buFontTx/>
              <a:buChar char="-"/>
            </a:pPr>
            <a:r>
              <a:rPr lang="de-DE" sz="2000" dirty="0" smtClean="0"/>
              <a:t>Zustimmung der Bevölkerung für die Legalisierung in Deutschland stieg innerhalb der letzten 9 Jahre um 53 %</a:t>
            </a:r>
          </a:p>
          <a:p>
            <a:pPr>
              <a:buFontTx/>
              <a:buChar char="-"/>
            </a:pPr>
            <a:r>
              <a:rPr lang="de-DE" sz="2000" dirty="0" smtClean="0"/>
              <a:t>Je höher der Bildungsabschluss umso mehr Zustimmung für Legalisierung</a:t>
            </a:r>
          </a:p>
          <a:p>
            <a:pPr>
              <a:buFontTx/>
              <a:buChar char="-"/>
            </a:pPr>
            <a:r>
              <a:rPr lang="de-DE" sz="2000" dirty="0" smtClean="0"/>
              <a:t>61 % betrachten Cannabis als keine harmlose Droge</a:t>
            </a:r>
          </a:p>
          <a:p>
            <a:pPr>
              <a:buFontTx/>
              <a:buChar char="-"/>
            </a:pPr>
            <a:r>
              <a:rPr lang="de-DE" sz="2000" dirty="0" smtClean="0"/>
              <a:t>Wahrscheinlichkeit einer Abhängigkeit liegt bei 9 %. Bei Alkohol 15 %.</a:t>
            </a:r>
          </a:p>
          <a:p>
            <a:pPr>
              <a:buFontTx/>
              <a:buChar char="-"/>
            </a:pPr>
            <a:r>
              <a:rPr lang="de-DE" sz="2000" dirty="0" smtClean="0"/>
              <a:t>Ca. 0,07 % der Konsumenten befinden sich derzeit in stationärer Behandlung</a:t>
            </a:r>
          </a:p>
          <a:p>
            <a:pPr>
              <a:buFontTx/>
              <a:buChar char="-"/>
            </a:pPr>
            <a:endParaRPr lang="de-DE" sz="2000" dirty="0"/>
          </a:p>
        </p:txBody>
      </p:sp>
      <p:sp>
        <p:nvSpPr>
          <p:cNvPr id="4" name="Textfeld 3"/>
          <p:cNvSpPr txBox="1"/>
          <p:nvPr/>
        </p:nvSpPr>
        <p:spPr>
          <a:xfrm>
            <a:off x="9310255" y="6069564"/>
            <a:ext cx="449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Stand: Januar 2024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975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Gründe für den Cannabis Konsum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565163"/>
          </a:xfrm>
        </p:spPr>
        <p:txBody>
          <a:bodyPr>
            <a:noAutofit/>
          </a:bodyPr>
          <a:lstStyle/>
          <a:p>
            <a:pPr algn="ctr">
              <a:buFontTx/>
              <a:buChar char="-"/>
            </a:pPr>
            <a:r>
              <a:rPr lang="de-DE" sz="3600" dirty="0" smtClean="0"/>
              <a:t>High werden (82,1 %)</a:t>
            </a:r>
          </a:p>
          <a:p>
            <a:pPr algn="ctr">
              <a:buFontTx/>
              <a:buChar char="-"/>
            </a:pPr>
            <a:r>
              <a:rPr lang="de-DE" sz="3600" dirty="0" smtClean="0"/>
              <a:t>Entspannung (56 %)</a:t>
            </a:r>
          </a:p>
          <a:p>
            <a:pPr algn="ctr">
              <a:buFontTx/>
              <a:buChar char="-"/>
            </a:pPr>
            <a:r>
              <a:rPr lang="de-DE" sz="3600" dirty="0" smtClean="0"/>
              <a:t>Besserer Schlaf (35,7 %)</a:t>
            </a:r>
          </a:p>
          <a:p>
            <a:pPr algn="ctr">
              <a:buFontTx/>
              <a:buChar char="-"/>
            </a:pPr>
            <a:r>
              <a:rPr lang="de-DE" sz="3600" dirty="0" smtClean="0"/>
              <a:t>Soziale Gründe (21,6 %)</a:t>
            </a:r>
          </a:p>
          <a:p>
            <a:pPr algn="ctr">
              <a:buFontTx/>
              <a:buChar char="-"/>
            </a:pPr>
            <a:r>
              <a:rPr lang="de-DE" sz="3600" dirty="0" smtClean="0"/>
              <a:t>Schmerzen (14,3 %)</a:t>
            </a:r>
          </a:p>
          <a:p>
            <a:pPr algn="ctr">
              <a:buFontTx/>
              <a:buChar char="-"/>
            </a:pPr>
            <a:r>
              <a:rPr lang="de-DE" sz="3600" dirty="0" smtClean="0"/>
              <a:t>Psychische Leiden (14 %)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05414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Anzeichen für eine Abhängigkeit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8721" y="3223490"/>
            <a:ext cx="9613861" cy="3516261"/>
          </a:xfrm>
        </p:spPr>
        <p:txBody>
          <a:bodyPr/>
          <a:lstStyle/>
          <a:p>
            <a:pPr algn="ctr"/>
            <a:r>
              <a:rPr lang="de-DE" dirty="0" smtClean="0"/>
              <a:t>Starker Wunsch oder Zwang nach der Substanz</a:t>
            </a:r>
          </a:p>
          <a:p>
            <a:pPr algn="ctr"/>
            <a:r>
              <a:rPr lang="de-DE" dirty="0" smtClean="0"/>
              <a:t>Schwierigkeiten den Beginn, das Ende und die Menge des Konsums zu kontrollieren</a:t>
            </a:r>
          </a:p>
          <a:p>
            <a:pPr algn="ctr"/>
            <a:r>
              <a:rPr lang="de-DE" dirty="0" smtClean="0"/>
              <a:t>Anhaltender Konsum, obwohl schädliche Folgen bekannt sind</a:t>
            </a:r>
          </a:p>
          <a:p>
            <a:pPr algn="ctr"/>
            <a:r>
              <a:rPr lang="de-DE" dirty="0" smtClean="0"/>
              <a:t>Substanzgebrauch ist wichtiger als alle anderen Aktivitäten</a:t>
            </a:r>
          </a:p>
          <a:p>
            <a:pPr algn="ctr"/>
            <a:r>
              <a:rPr lang="de-DE" dirty="0" smtClean="0"/>
              <a:t>Andere Aktivitäten werden vernachlässigt</a:t>
            </a:r>
          </a:p>
          <a:p>
            <a:pPr algn="ctr"/>
            <a:r>
              <a:rPr lang="de-DE" dirty="0" smtClean="0"/>
              <a:t>Toleranzentwicklung – immer mehr wird gebraucht</a:t>
            </a:r>
          </a:p>
          <a:p>
            <a:pPr algn="ctr"/>
            <a:r>
              <a:rPr lang="de-DE" dirty="0" smtClean="0"/>
              <a:t>Entzugserscheinungen bei Reduktion oder Beendigung des Konsums</a:t>
            </a:r>
          </a:p>
          <a:p>
            <a:pPr algn="ctr"/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424873" y="2272146"/>
            <a:ext cx="9490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/>
              <a:t>Wenn während der vergangenen zwölf Monate drei oder mehr der folgenden Symptome gleichzeitig vorlagen, liegt eine Abhängigkeit vor: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61151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Wichtige Inhalte des Gesetzes zur Legalisierung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756654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Erwachsene ab 18 Jahren dürfen in begrenzten Mengen privat (bis zu 3 Pflanzen) oder seit dem </a:t>
            </a:r>
            <a:r>
              <a:rPr lang="de-DE" b="1" dirty="0" smtClean="0"/>
              <a:t>01.Juli 2024 </a:t>
            </a:r>
            <a:r>
              <a:rPr lang="de-DE" dirty="0" smtClean="0"/>
              <a:t>in nicht-gewerblichen Vereinigungen (Cannabis Sozial-Club) Cannabis anbauen. Über diese Anbauvereinigungen darf an Erwachsene zum Eigenkonsum kontrolliert weitergegeben werden.</a:t>
            </a:r>
          </a:p>
          <a:p>
            <a:r>
              <a:rPr lang="de-DE" dirty="0" smtClean="0"/>
              <a:t>Vereinigungen brauchen behördliche Erlaubnis und Lizenz zum Anbau und zur Weitergabe von Cannabis.</a:t>
            </a:r>
          </a:p>
          <a:p>
            <a:r>
              <a:rPr lang="de-DE" dirty="0" smtClean="0"/>
              <a:t>Einfuhr bleibt weiterhin verboten und wird strafrechtlich verfolgt.</a:t>
            </a:r>
          </a:p>
          <a:p>
            <a:r>
              <a:rPr lang="de-DE" dirty="0" smtClean="0"/>
              <a:t>Besitz ist straffrei bis 25 Gramm im öffentlichen Raum und bis 50 Gramm im privaten Raum</a:t>
            </a:r>
          </a:p>
          <a:p>
            <a:r>
              <a:rPr lang="de-DE" dirty="0" smtClean="0"/>
              <a:t>Öffentlicher Konsum ist beschränkt und stark eingeschränkt.</a:t>
            </a:r>
          </a:p>
          <a:p>
            <a:r>
              <a:rPr lang="de-DE" dirty="0" smtClean="0"/>
              <a:t>Weitergabe an Minderjährige verboten.</a:t>
            </a:r>
          </a:p>
          <a:p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905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Ziele des Gesetzes zur Legalisierung von Cannabis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de-DE" dirty="0" smtClean="0"/>
              <a:t>Den illegalen Cannabis-Markt eindämmen.</a:t>
            </a:r>
          </a:p>
          <a:p>
            <a:endParaRPr lang="de-DE" dirty="0" smtClean="0"/>
          </a:p>
          <a:p>
            <a:pPr algn="ctr"/>
            <a:r>
              <a:rPr lang="de-DE" dirty="0" smtClean="0"/>
              <a:t>Die Qualität von Cannabis kontrollieren</a:t>
            </a:r>
          </a:p>
          <a:p>
            <a:pPr algn="ctr"/>
            <a:endParaRPr lang="de-DE" dirty="0" smtClean="0"/>
          </a:p>
          <a:p>
            <a:pPr algn="ctr"/>
            <a:r>
              <a:rPr lang="de-DE" dirty="0"/>
              <a:t>D</a:t>
            </a:r>
            <a:r>
              <a:rPr lang="de-DE" dirty="0" smtClean="0"/>
              <a:t>ie Weitergabe von verunreinigten Substanzen zu verhindern</a:t>
            </a:r>
          </a:p>
          <a:p>
            <a:endParaRPr lang="de-DE" dirty="0" smtClean="0"/>
          </a:p>
          <a:p>
            <a:pPr algn="ctr"/>
            <a:r>
              <a:rPr lang="de-DE" dirty="0" smtClean="0"/>
              <a:t>Mehr für die Aufklärung und Prävention tun</a:t>
            </a:r>
          </a:p>
          <a:p>
            <a:endParaRPr lang="de-DE" dirty="0" smtClean="0"/>
          </a:p>
          <a:p>
            <a:pPr algn="ctr"/>
            <a:r>
              <a:rPr lang="de-DE" dirty="0" smtClean="0"/>
              <a:t>Den Kinder- und Jugendschutz stärken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374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Vielen Dank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f</a:t>
            </a:r>
            <a:r>
              <a:rPr lang="de-DE" dirty="0" smtClean="0"/>
              <a:t>ür eure Aufmerksamkeit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559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0</TotalTime>
  <Words>396</Words>
  <Application>Microsoft Office PowerPoint</Application>
  <PresentationFormat>Breitbild</PresentationFormat>
  <Paragraphs>66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Arial</vt:lpstr>
      <vt:lpstr>Trebuchet MS</vt:lpstr>
      <vt:lpstr>Berlin</vt:lpstr>
      <vt:lpstr>CANNABIS</vt:lpstr>
      <vt:lpstr>Cannabiskonsumenten 2024 in Deutschland</vt:lpstr>
      <vt:lpstr>Grundlegende Informationen</vt:lpstr>
      <vt:lpstr>Wichtige Fakten auf einen Blick      </vt:lpstr>
      <vt:lpstr>Gründe für den Cannabis Konsum</vt:lpstr>
      <vt:lpstr>Anzeichen für eine Abhängigkeit</vt:lpstr>
      <vt:lpstr>Wichtige Inhalte des Gesetzes zur Legalisierung</vt:lpstr>
      <vt:lpstr>Ziele des Gesetzes zur Legalisierung von Cannabis</vt:lpstr>
      <vt:lpstr>Vielen Dank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CANNABIS</dc:title>
  <dc:creator>chrismichele1905@gmail.com</dc:creator>
  <cp:lastModifiedBy>chrismichele1905@gmail.com</cp:lastModifiedBy>
  <cp:revision>20</cp:revision>
  <dcterms:created xsi:type="dcterms:W3CDTF">2024-07-28T14:15:15Z</dcterms:created>
  <dcterms:modified xsi:type="dcterms:W3CDTF">2024-07-28T16:38:56Z</dcterms:modified>
</cp:coreProperties>
</file>